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3" r:id="rId3"/>
    <p:sldId id="305" r:id="rId4"/>
    <p:sldId id="307" r:id="rId5"/>
    <p:sldId id="308" r:id="rId6"/>
    <p:sldId id="310" r:id="rId7"/>
    <p:sldId id="309" r:id="rId8"/>
    <p:sldId id="306" r:id="rId9"/>
    <p:sldId id="314" r:id="rId10"/>
    <p:sldId id="315" r:id="rId11"/>
    <p:sldId id="318" r:id="rId12"/>
    <p:sldId id="319" r:id="rId13"/>
    <p:sldId id="321" r:id="rId14"/>
    <p:sldId id="328" r:id="rId15"/>
    <p:sldId id="326" r:id="rId16"/>
    <p:sldId id="330" r:id="rId17"/>
    <p:sldId id="329" r:id="rId18"/>
    <p:sldId id="312" r:id="rId19"/>
    <p:sldId id="324" r:id="rId20"/>
    <p:sldId id="331" r:id="rId21"/>
    <p:sldId id="304" r:id="rId22"/>
  </p:sldIdLst>
  <p:sldSz cx="9144000" cy="6858000" type="screen4x3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pecialista_opp" initials="E" lastIdx="1" clrIdx="0">
    <p:extLst>
      <p:ext uri="{19B8F6BF-5375-455C-9EA6-DF929625EA0E}">
        <p15:presenceInfo xmlns:p15="http://schemas.microsoft.com/office/powerpoint/2012/main" userId="Especialista_op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30" y="108"/>
      </p:cViewPr>
      <p:guideLst>
        <p:guide orient="horz" pos="3294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0935" y="0"/>
            <a:ext cx="2985621" cy="501576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49AA13F1-4FCC-4D91-9229-CAA45F7524B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123"/>
            <a:ext cx="2985621" cy="501575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0935" y="9517123"/>
            <a:ext cx="2985621" cy="501575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6B5ADD00-AD94-4887-8CB6-8F7ECDA497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646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75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1BBDD3BC-E63E-46D9-A68A-8F5320EF7ED2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2" rIns="92444" bIns="4622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4" tIns="46222" rIns="92444" bIns="4622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517547"/>
            <a:ext cx="2984870" cy="50275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47A35398-0F57-4F59-97CB-E526269C4CD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270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92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13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97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719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0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948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901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33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111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07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857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316D-7B2D-4C21-BE9F-4ACE46F3FA77}" type="datetimeFigureOut">
              <a:rPr lang="es-PE" smtClean="0"/>
              <a:pPr/>
              <a:t>20/11/2017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B17A-6AD0-46DB-88D6-58C051F31DB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838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427984" y="1844824"/>
            <a:ext cx="39578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rPr>
              <a:t>ARCHIVO GENERAL DE LA NACION</a:t>
            </a:r>
          </a:p>
        </p:txBody>
      </p:sp>
      <p:sp>
        <p:nvSpPr>
          <p:cNvPr id="7" name="Rectángulo 5"/>
          <p:cNvSpPr/>
          <p:nvPr/>
        </p:nvSpPr>
        <p:spPr>
          <a:xfrm>
            <a:off x="4197927" y="4581128"/>
            <a:ext cx="43364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0070C0"/>
                </a:solidFill>
                <a:latin typeface="Bree Peru Light" charset="0"/>
                <a:ea typeface="Bree Peru Light" charset="0"/>
                <a:cs typeface="Bree Peru Light" charset="0"/>
              </a:rPr>
              <a:t>Ms. José Luis Abanto </a:t>
            </a:r>
            <a:r>
              <a:rPr lang="es-ES_tradnl" b="1" dirty="0" err="1" smtClean="0">
                <a:solidFill>
                  <a:srgbClr val="0070C0"/>
                </a:solidFill>
                <a:latin typeface="Bree Peru Light" charset="0"/>
                <a:ea typeface="Bree Peru Light" charset="0"/>
                <a:cs typeface="Bree Peru Light" charset="0"/>
              </a:rPr>
              <a:t>Arrelucea</a:t>
            </a:r>
            <a:endParaRPr lang="es-ES" b="1" dirty="0">
              <a:solidFill>
                <a:srgbClr val="0070C0"/>
              </a:solidFill>
              <a:latin typeface="Bree Peru Light" charset="0"/>
              <a:ea typeface="Bree Peru Light" charset="0"/>
              <a:cs typeface="Bree Peru Light" charset="0"/>
            </a:endParaRPr>
          </a:p>
          <a:p>
            <a:pPr algn="ctr"/>
            <a:r>
              <a:rPr lang="es-ES_tradnl" sz="1600" dirty="0" smtClean="0">
                <a:solidFill>
                  <a:srgbClr val="0070C0"/>
                </a:solidFill>
                <a:latin typeface="Bree Peru Light" charset="0"/>
                <a:ea typeface="Bree Peru Light" charset="0"/>
                <a:cs typeface="Bree Peru Light" charset="0"/>
              </a:rPr>
              <a:t>Director Nacional</a:t>
            </a:r>
          </a:p>
          <a:p>
            <a:pPr algn="ctr"/>
            <a:r>
              <a:rPr lang="es-ES_tradnl" sz="1600" b="1" dirty="0" smtClean="0">
                <a:solidFill>
                  <a:srgbClr val="0070C0"/>
                </a:solidFill>
                <a:latin typeface="Bree Peru Light" charset="0"/>
                <a:ea typeface="Bree Peru Light" charset="0"/>
                <a:cs typeface="Bree Peru Light" charset="0"/>
              </a:rPr>
              <a:t>Dirección Nacional de Desarrollo Archivístico y Archivo Intermedio</a:t>
            </a:r>
            <a:endParaRPr lang="es-ES" sz="1200" b="1" dirty="0">
              <a:solidFill>
                <a:srgbClr val="0070C0"/>
              </a:solidFill>
              <a:latin typeface="Bree Peru Light" charset="0"/>
              <a:ea typeface="Bree Peru Light" charset="0"/>
              <a:cs typeface="Bree Peru Light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395536" y="1628800"/>
            <a:ext cx="2900848" cy="36893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3779912" y="1484784"/>
            <a:ext cx="0" cy="42484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6"/>
            <a:ext cx="6137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2. Archivos y gestión pública.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 l="13456" t="19141" r="14853" b="21094"/>
          <a:stretch>
            <a:fillRect/>
          </a:stretch>
        </p:blipFill>
        <p:spPr bwMode="auto">
          <a:xfrm>
            <a:off x="285750" y="1971675"/>
            <a:ext cx="8543925" cy="402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472238" y="2085976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10.12.2016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6"/>
            <a:ext cx="6137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2. Archivos y gestión pública.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26626" name="Picture 2" descr="C:\Users\JoseLuis\Pictures\Mis escaneos\riesgodelodigital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006" y="1896616"/>
            <a:ext cx="8110175" cy="363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6"/>
            <a:ext cx="6137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2. Archivos y Gestión pública.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27650" name="Picture 2" descr="C:\Users\JoseLuis\Pictures\Mis escaneos\riesgodelodigital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830" y="1970394"/>
            <a:ext cx="7292340" cy="3803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6"/>
            <a:ext cx="6137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2. Archivos y Gestión pública.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28674" name="Picture 2" descr="C:\Users\JoseLuis\Pictures\Mis escaneos\riesgodelodigital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417" y="1977874"/>
            <a:ext cx="7907792" cy="366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2" y="1205344"/>
            <a:ext cx="2549233" cy="1884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3. Archivos y </a:t>
            </a:r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atentados al patrimonio </a:t>
            </a:r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documental archivístico.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 l="35184" t="2344" r="31287" b="16856"/>
          <a:stretch>
            <a:fillRect/>
          </a:stretch>
        </p:blipFill>
        <p:spPr bwMode="auto">
          <a:xfrm>
            <a:off x="4114800" y="0"/>
            <a:ext cx="5029200" cy="684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C:\Users\JoseLuis\Pictures\Mis escaneos\Otro robo de docs en MINSA_20090001.jpg"/>
          <p:cNvPicPr>
            <a:picLocks noChangeAspect="1" noChangeArrowheads="1"/>
          </p:cNvPicPr>
          <p:nvPr/>
        </p:nvPicPr>
        <p:blipFill>
          <a:blip r:embed="rId5" cstate="print"/>
          <a:srcRect t="3751"/>
          <a:stretch>
            <a:fillRect/>
          </a:stretch>
        </p:blipFill>
        <p:spPr bwMode="auto">
          <a:xfrm>
            <a:off x="0" y="3137004"/>
            <a:ext cx="3962400" cy="3720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5"/>
            <a:ext cx="8312726" cy="914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3. Archivos y </a:t>
            </a:r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atentados al patrimonio </a:t>
            </a:r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documental archivístico.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 l="11801" t="15039" r="16066" b="43182"/>
          <a:stretch>
            <a:fillRect/>
          </a:stretch>
        </p:blipFill>
        <p:spPr bwMode="auto">
          <a:xfrm>
            <a:off x="489671" y="2693412"/>
            <a:ext cx="8307965" cy="271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5"/>
            <a:ext cx="8312726" cy="914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3. Archivos y </a:t>
            </a:r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atentados al patrimonio </a:t>
            </a:r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documental archivístico.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30722" name="Picture 2" descr="C:\Users\JoseLuis\Pictures\Mis escaneos\Turba destruye expedientes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963" y="2189018"/>
            <a:ext cx="7269233" cy="4433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 l="5294" t="12595" r="14706" b="51420"/>
          <a:stretch>
            <a:fillRect/>
          </a:stretch>
        </p:blipFill>
        <p:spPr bwMode="auto">
          <a:xfrm>
            <a:off x="0" y="0"/>
            <a:ext cx="8188036" cy="20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 l="11604" t="19602" r="38984" b="5966"/>
          <a:stretch>
            <a:fillRect/>
          </a:stretch>
        </p:blipFill>
        <p:spPr bwMode="auto">
          <a:xfrm>
            <a:off x="3231810" y="1828801"/>
            <a:ext cx="591218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 l="17540" t="22070" r="17500" b="10227"/>
          <a:stretch>
            <a:fillRect/>
          </a:stretch>
        </p:blipFill>
        <p:spPr bwMode="auto">
          <a:xfrm>
            <a:off x="942107" y="2068514"/>
            <a:ext cx="7652905" cy="45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adroTexto 5"/>
          <p:cNvSpPr txBox="1"/>
          <p:nvPr/>
        </p:nvSpPr>
        <p:spPr>
          <a:xfrm>
            <a:off x="484910" y="1205345"/>
            <a:ext cx="8312726" cy="914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3. Archivos y </a:t>
            </a:r>
            <a:r>
              <a:rPr lang="es-PE" sz="2400" smtClean="0">
                <a:latin typeface="Bree Peru Light"/>
                <a:cs typeface="Arial" panose="020B0604020202020204" pitchFamily="34" charset="0"/>
              </a:rPr>
              <a:t>atentados al patrimonio </a:t>
            </a:r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documental archivístico.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5"/>
          <p:cNvSpPr txBox="1"/>
          <p:nvPr/>
        </p:nvSpPr>
        <p:spPr>
          <a:xfrm>
            <a:off x="484910" y="1205345"/>
            <a:ext cx="8312726" cy="914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4. Transparencia y corrupción.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37890" name="Picture 2" descr="http://3.bp.blogspot.com/_ycjRky67p4Y/TOV3L2kCxbI/AAAAAAAAABw/RnJttCN8ykA/s640/13-02-09-Transpare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9683" y="2029257"/>
            <a:ext cx="5538644" cy="42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39930" y="2161310"/>
            <a:ext cx="42663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rPr>
              <a:t>Ponencia:</a:t>
            </a:r>
          </a:p>
          <a:p>
            <a:pPr algn="ctr"/>
            <a:endParaRPr lang="es-PE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Peru Light" charset="0"/>
              <a:ea typeface="Bree Peru Light" charset="0"/>
              <a:cs typeface="Bree Peru Light" charset="0"/>
            </a:endParaRPr>
          </a:p>
          <a:p>
            <a:pPr algn="ctr"/>
            <a:r>
              <a:rPr lang="es-P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rPr>
              <a:t>Ética profesional entre los archivos y la Transparencia de la información pública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Peru Light" charset="0"/>
              <a:ea typeface="Bree Peru Light" charset="0"/>
              <a:cs typeface="Bree Peru Light" charset="0"/>
            </a:endParaRPr>
          </a:p>
        </p:txBody>
      </p:sp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slideplayer.es/slide/8008242/25/images/1/%C3%89TICA+EN+LA+FUNCI%C3%93N+P%C3%9ABLICA.jpg"/>
          <p:cNvPicPr>
            <a:picLocks noChangeAspect="1" noChangeArrowheads="1"/>
          </p:cNvPicPr>
          <p:nvPr/>
        </p:nvPicPr>
        <p:blipFill>
          <a:blip r:embed="rId4"/>
          <a:srcRect l="34545" t="31420" r="33637" b="19691"/>
          <a:stretch>
            <a:fillRect/>
          </a:stretch>
        </p:blipFill>
        <p:spPr bwMode="auto">
          <a:xfrm>
            <a:off x="5666509" y="1911928"/>
            <a:ext cx="2909455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5"/>
          <p:cNvSpPr txBox="1"/>
          <p:nvPr/>
        </p:nvSpPr>
        <p:spPr>
          <a:xfrm>
            <a:off x="484910" y="1205345"/>
            <a:ext cx="8312726" cy="914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4. Transparencia y corrupción.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3713" t="20898" b="6250"/>
          <a:stretch>
            <a:fillRect/>
          </a:stretch>
        </p:blipFill>
        <p:spPr bwMode="auto">
          <a:xfrm>
            <a:off x="457201" y="2319802"/>
            <a:ext cx="8415337" cy="45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395536" y="1628800"/>
            <a:ext cx="2900848" cy="36893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296384" y="2683812"/>
            <a:ext cx="511902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i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AGN protegiendo la memoria </a:t>
            </a:r>
          </a:p>
          <a:p>
            <a:pPr algn="ctr"/>
            <a:r>
              <a:rPr lang="es-ES" sz="3600" b="1" i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de </a:t>
            </a:r>
            <a:r>
              <a:rPr lang="es-ES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todos los peruanos</a:t>
            </a:r>
            <a:endParaRPr lang="es-ES" sz="3600" b="1" i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Forma libre 5"/>
          <p:cNvSpPr/>
          <p:nvPr/>
        </p:nvSpPr>
        <p:spPr>
          <a:xfrm>
            <a:off x="4500561" y="3884141"/>
            <a:ext cx="4643437" cy="1345084"/>
          </a:xfrm>
          <a:custGeom>
            <a:avLst/>
            <a:gdLst>
              <a:gd name="connsiteX0" fmla="*/ 0 w 5939882"/>
              <a:gd name="connsiteY0" fmla="*/ 6938 h 1345084"/>
              <a:gd name="connsiteX1" fmla="*/ 3739375 w 5939882"/>
              <a:gd name="connsiteY1" fmla="*/ 88713 h 1345084"/>
              <a:gd name="connsiteX2" fmla="*/ 795453 w 5939882"/>
              <a:gd name="connsiteY2" fmla="*/ 631406 h 1345084"/>
              <a:gd name="connsiteX3" fmla="*/ 5939882 w 5939882"/>
              <a:gd name="connsiteY3" fmla="*/ 1345084 h 13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9882" h="1345084">
                <a:moveTo>
                  <a:pt x="0" y="6938"/>
                </a:moveTo>
                <a:cubicBezTo>
                  <a:pt x="1803400" y="-4214"/>
                  <a:pt x="3606800" y="-15365"/>
                  <a:pt x="3739375" y="88713"/>
                </a:cubicBezTo>
                <a:cubicBezTo>
                  <a:pt x="3871951" y="192791"/>
                  <a:pt x="428702" y="422011"/>
                  <a:pt x="795453" y="631406"/>
                </a:cubicBezTo>
                <a:cubicBezTo>
                  <a:pt x="1162204" y="840801"/>
                  <a:pt x="5101063" y="1255874"/>
                  <a:pt x="5939882" y="134508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0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048000" y="1316182"/>
            <a:ext cx="56249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“Conjunto de costumbres, creencias, valores y normas de una persona o grupo social determinado, las cuales se constituyen en guía para el obrar, es decir, que nos orientan acerca del bien o del mal, de lo correcto o incorrecto de una acción”.</a:t>
            </a:r>
          </a:p>
          <a:p>
            <a:endParaRPr lang="es-ES_tradnl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_trad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Considero, que la ética no es un traje de argumentos y reglas por vestir; sino que se trata de una opción de vida que se puede seguir en cada paso del camino que nos toque transitar.</a:t>
            </a:r>
            <a:endParaRPr lang="es-P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4"/>
          <a:srcRect l="22770" r="19251"/>
          <a:stretch>
            <a:fillRect/>
          </a:stretch>
        </p:blipFill>
        <p:spPr bwMode="auto">
          <a:xfrm>
            <a:off x="706583" y="2430461"/>
            <a:ext cx="1801090" cy="3153061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12618" y="1233054"/>
            <a:ext cx="2230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ética?</a:t>
            </a:r>
            <a:endParaRPr lang="es-P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734290" y="1551709"/>
            <a:ext cx="5084619" cy="467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Ética Profesional</a:t>
            </a:r>
          </a:p>
          <a:p>
            <a:pPr algn="just"/>
            <a:endParaRPr lang="es-PE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 código de ética para archiveros debe establecer unas elevadas normas de conducta para la profesión archivística. Ha de servir a la vez para dar a conocer esas normas a los nuevos miembros de la profesión, para recordarles sus deberes a los archiveros experimentados y para lograr la confianza pública en la profesión”.</a:t>
            </a:r>
            <a:endParaRPr lang="es-P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para consejo internacional de archiv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153" y="3035155"/>
            <a:ext cx="2625089" cy="156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831272" y="1731820"/>
            <a:ext cx="34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Gestión documental y </a:t>
            </a:r>
          </a:p>
          <a:p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 social. </a:t>
            </a:r>
            <a:endParaRPr lang="es-P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5" name="Picture 1" descr="C:\Users\JoseLuis\Pictures\UTILES EN CLASE\AdmArchivos\trabajo_en_equip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0292" y="2152649"/>
            <a:ext cx="3207326" cy="320732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112327" y="5417126"/>
            <a:ext cx="329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Transparencia y corrupción.</a:t>
            </a:r>
            <a:endParaRPr lang="es-P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9708" y="5375563"/>
            <a:ext cx="404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Archivos y </a:t>
            </a:r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atentados al patrimonio </a:t>
            </a:r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documental archivístico. </a:t>
            </a:r>
            <a:endParaRPr lang="es-P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13563" y="1745672"/>
            <a:ext cx="39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Archivos y gestión pública. </a:t>
            </a:r>
            <a:endParaRPr lang="es-P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www.minambiente.gov.co/images/Atencion_y_particpacion_al_ciudadano/Gestion_documental/PROGRAMA_DE_GESTI%C3%93N_DOCUMENTAL_-_ADM._ARCHIV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2313583"/>
            <a:ext cx="4641316" cy="3588453"/>
          </a:xfrm>
          <a:prstGeom prst="rect">
            <a:avLst/>
          </a:prstGeom>
          <a:noFill/>
        </p:spPr>
      </p:pic>
      <p:pic>
        <p:nvPicPr>
          <p:cNvPr id="22532" name="Picture 4" descr="http://www.lom.cl/cached/www.lom.cl/Images/Archivos-y-memoria-de-la-represi%C3%B3n-en-Am%C3%A9rica-Latina-(1973-1990)-000057212312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144" y="2105891"/>
            <a:ext cx="3077383" cy="4067026"/>
          </a:xfrm>
          <a:prstGeom prst="rect">
            <a:avLst/>
          </a:prstGeom>
          <a:noFill/>
        </p:spPr>
      </p:pic>
      <p:sp>
        <p:nvSpPr>
          <p:cNvPr id="8" name="CuadroTexto 5"/>
          <p:cNvSpPr txBox="1"/>
          <p:nvPr/>
        </p:nvSpPr>
        <p:spPr>
          <a:xfrm>
            <a:off x="554182" y="1205346"/>
            <a:ext cx="619298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1. Gestión documental y Memoria social.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84910" y="1205346"/>
            <a:ext cx="6137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1. Gestión documental y memoria social.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23553" name="Picture 1" descr="C:\Users\JoseLuis\Pictures\Archivos\Antes y despues.jpg"/>
          <p:cNvPicPr>
            <a:picLocks noChangeAspect="1" noChangeArrowheads="1"/>
          </p:cNvPicPr>
          <p:nvPr/>
        </p:nvPicPr>
        <p:blipFill>
          <a:blip r:embed="rId4"/>
          <a:srcRect t="3197" b="8873"/>
          <a:stretch>
            <a:fillRect/>
          </a:stretch>
        </p:blipFill>
        <p:spPr bwMode="auto">
          <a:xfrm>
            <a:off x="1510145" y="1945851"/>
            <a:ext cx="6192982" cy="408410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703128" y="3505200"/>
            <a:ext cx="101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</a:t>
            </a:r>
          </a:p>
          <a:p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</a:t>
            </a:r>
            <a:endParaRPr lang="es-P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9492" y="3477491"/>
            <a:ext cx="1011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Archivo</a:t>
            </a:r>
          </a:p>
          <a:p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Gestión</a:t>
            </a:r>
            <a:endParaRPr lang="es-P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6"/>
            <a:ext cx="6137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2. Archivos y gestión pública.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 l="5561" t="11523" r="19816" b="38618"/>
          <a:stretch>
            <a:fillRect/>
          </a:stretch>
        </p:blipFill>
        <p:spPr bwMode="auto">
          <a:xfrm>
            <a:off x="1" y="1992892"/>
            <a:ext cx="9143999" cy="352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1"/>
          <a:stretch/>
        </p:blipFill>
        <p:spPr>
          <a:xfrm>
            <a:off x="8244408" y="-27384"/>
            <a:ext cx="864096" cy="1098982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8" r="30770" b="30067"/>
          <a:stretch/>
        </p:blipFill>
        <p:spPr>
          <a:xfrm>
            <a:off x="107504" y="116632"/>
            <a:ext cx="2880315" cy="720080"/>
          </a:xfrm>
          <a:prstGeom prst="rect">
            <a:avLst/>
          </a:prstGeom>
        </p:spPr>
      </p:pic>
      <p:cxnSp>
        <p:nvCxnSpPr>
          <p:cNvPr id="11" name="Conector recto 3"/>
          <p:cNvCxnSpPr/>
          <p:nvPr/>
        </p:nvCxnSpPr>
        <p:spPr>
          <a:xfrm flipV="1">
            <a:off x="251520" y="1052738"/>
            <a:ext cx="8640960" cy="188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5"/>
          <p:cNvSpPr txBox="1"/>
          <p:nvPr/>
        </p:nvSpPr>
        <p:spPr>
          <a:xfrm>
            <a:off x="484910" y="1205346"/>
            <a:ext cx="61375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Peru Light" charset="0"/>
                <a:ea typeface="Bree Peru Light" charset="0"/>
                <a:cs typeface="Bree Peru Light" charset="0"/>
              </a:defRPr>
            </a:lvl1pPr>
          </a:lstStyle>
          <a:p>
            <a:pPr algn="just"/>
            <a:r>
              <a:rPr lang="es-PE" sz="2400" dirty="0" smtClean="0">
                <a:latin typeface="Bree Peru Light"/>
                <a:cs typeface="Arial" panose="020B0604020202020204" pitchFamily="34" charset="0"/>
              </a:rPr>
              <a:t>2. Archivos y gestión pública.</a:t>
            </a:r>
            <a:endParaRPr lang="es-PE" sz="2400" dirty="0">
              <a:latin typeface="Bree Peru Light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 l="14008" t="12695" r="15073" b="35732"/>
          <a:stretch>
            <a:fillRect/>
          </a:stretch>
        </p:blipFill>
        <p:spPr bwMode="auto">
          <a:xfrm>
            <a:off x="415636" y="2001982"/>
            <a:ext cx="8451273" cy="34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6472238" y="2085976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05.01.2017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101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3554</TotalTime>
  <Words>347</Words>
  <Application>Microsoft Office PowerPoint</Application>
  <PresentationFormat>Presentación en pantalla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Bree Peru Light</vt:lpstr>
      <vt:lpstr>Calibri</vt:lpstr>
      <vt:lpstr>Calibri Light</vt:lpstr>
      <vt:lpstr>Monotype Corsiva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Ronnie Ronald Matienzo Mendoza</dc:creator>
  <cp:lastModifiedBy>Jose Luis Abanto Arrelucea</cp:lastModifiedBy>
  <cp:revision>305</cp:revision>
  <cp:lastPrinted>2017-10-09T14:17:31Z</cp:lastPrinted>
  <dcterms:created xsi:type="dcterms:W3CDTF">2017-09-29T13:37:11Z</dcterms:created>
  <dcterms:modified xsi:type="dcterms:W3CDTF">2017-11-20T13:06:22Z</dcterms:modified>
</cp:coreProperties>
</file>